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31"/>
  </p:notesMasterIdLst>
  <p:handoutMasterIdLst>
    <p:handoutMasterId r:id="rId32"/>
  </p:handoutMasterIdLst>
  <p:sldIdLst>
    <p:sldId id="318" r:id="rId5"/>
    <p:sldId id="397" r:id="rId6"/>
    <p:sldId id="487" r:id="rId7"/>
    <p:sldId id="404" r:id="rId8"/>
    <p:sldId id="368" r:id="rId9"/>
    <p:sldId id="476" r:id="rId10"/>
    <p:sldId id="451" r:id="rId11"/>
    <p:sldId id="450" r:id="rId12"/>
    <p:sldId id="447" r:id="rId13"/>
    <p:sldId id="464" r:id="rId14"/>
    <p:sldId id="461" r:id="rId15"/>
    <p:sldId id="481" r:id="rId16"/>
    <p:sldId id="456" r:id="rId17"/>
    <p:sldId id="485" r:id="rId18"/>
    <p:sldId id="486" r:id="rId19"/>
    <p:sldId id="478" r:id="rId20"/>
    <p:sldId id="482" r:id="rId21"/>
    <p:sldId id="483" r:id="rId22"/>
    <p:sldId id="484" r:id="rId23"/>
    <p:sldId id="475" r:id="rId24"/>
    <p:sldId id="480" r:id="rId25"/>
    <p:sldId id="462" r:id="rId26"/>
    <p:sldId id="470" r:id="rId27"/>
    <p:sldId id="471" r:id="rId28"/>
    <p:sldId id="473" r:id="rId29"/>
    <p:sldId id="405" r:id="rId3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24F782A-4CE8-D94F-B671-4D60A144B9E2}">
          <p14:sldIdLst/>
        </p14:section>
        <p14:section name="Title Slides" id="{2146E77D-A061-2241-A19F-3213151121BF}">
          <p14:sldIdLst>
            <p14:sldId id="318"/>
            <p14:sldId id="397"/>
            <p14:sldId id="487"/>
            <p14:sldId id="404"/>
            <p14:sldId id="368"/>
            <p14:sldId id="476"/>
            <p14:sldId id="451"/>
            <p14:sldId id="450"/>
            <p14:sldId id="447"/>
          </p14:sldIdLst>
        </p14:section>
        <p14:section name="Speaker Intro Slides" id="{8326666A-6E08-434D-BA6F-5A365D97A53A}">
          <p14:sldIdLst/>
        </p14:section>
        <p14:section name="Divider Slides" id="{DF72955D-D748-E44C-9B86-653827F2D37E}">
          <p14:sldIdLst/>
        </p14:section>
        <p14:section name="Callout Slides" id="{CA2BE814-6EE4-074C-8707-FBEC0BBCB34E}">
          <p14:sldIdLst/>
        </p14:section>
        <p14:section name="Statistics Slides" id="{37853CA4-95DA-FE41-8098-CB0875231CBA}">
          <p14:sldIdLst/>
        </p14:section>
        <p14:section name="General Use Slides" id="{046B674B-F385-324E-BE8A-91B3A8ED5A4B}">
          <p14:sldIdLst>
            <p14:sldId id="464"/>
            <p14:sldId id="461"/>
            <p14:sldId id="481"/>
            <p14:sldId id="456"/>
            <p14:sldId id="485"/>
            <p14:sldId id="486"/>
            <p14:sldId id="478"/>
            <p14:sldId id="482"/>
            <p14:sldId id="483"/>
            <p14:sldId id="484"/>
            <p14:sldId id="475"/>
            <p14:sldId id="480"/>
            <p14:sldId id="462"/>
            <p14:sldId id="470"/>
            <p14:sldId id="471"/>
          </p14:sldIdLst>
        </p14:section>
        <p14:section name="Screenshot Slides" id="{2CAA0ED3-F5A8-2243-A6A7-1D97F8DC1A85}">
          <p14:sldIdLst/>
        </p14:section>
        <p14:section name="Image Slides" id="{D2A163F0-08FF-EC4A-A60E-AA613DF44519}">
          <p14:sldIdLst>
            <p14:sldId id="473"/>
            <p14:sldId id="405"/>
          </p14:sldIdLst>
        </p14:section>
        <p14:section name="Wrap-up Slides" id="{4224FAFB-9295-2B4D-B5B0-A28B198DA899}">
          <p14:sldIdLst/>
        </p14:section>
        <p14:section name="Icon Library" id="{5D90C0E0-4AD3-5B44-95E3-985B8B8ACFA3}">
          <p14:sldIdLst/>
        </p14:section>
        <p14:section name="Image Library" id="{D8794FDD-42CC-824C-AE45-60262FED6D5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ny Perkins" initials="GP" lastIdx="1" clrIdx="0">
    <p:extLst>
      <p:ext uri="{19B8F6BF-5375-455C-9EA6-DF929625EA0E}">
        <p15:presenceInfo xmlns:p15="http://schemas.microsoft.com/office/powerpoint/2012/main" userId="S::Ginny.Perkins@blackbaud.me::56cdebde-e0ec-47b6-8fee-c5b54ab3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898A"/>
    <a:srgbClr val="00B4F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78" autoAdjust="0"/>
    <p:restoredTop sz="94785" autoAdjust="0"/>
  </p:normalViewPr>
  <p:slideViewPr>
    <p:cSldViewPr snapToGrid="0">
      <p:cViewPr varScale="1">
        <p:scale>
          <a:sx n="103" d="100"/>
          <a:sy n="103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7384" y="28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2AC07-7FD9-8B41-9F5B-5C016869F0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1EAF-19E1-CE41-B2CB-0CFAE0AA8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528B3-D139-E343-B2E7-871E5A8990B9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E832-DF9C-B945-A094-4C98357A47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F9E4-9109-9D4B-A92D-F5DBBF6FA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AB3DA-07CC-B546-9391-D6F749A0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2ED-CC74-4A26-B20C-79BE421A6286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7E7B-B4AE-4EC4-BDF7-E544FB64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8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98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8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47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26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1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7.sv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Green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5B769-9B3D-EE4E-B3B8-8AE51295439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9425DF-0580-664D-BF1D-39D4AC6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DBC557E-95AA-C74A-AC49-86135790D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Diff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1B8A1902-4471-6B4E-B3D9-F846BEA77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D29B41-0C30-AF49-91C2-793B37EDD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18621AC-20E3-DC4E-A218-2D9634049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F0136ED-B4B4-664E-87D4-18BB9C1C7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544E822-BC93-2D43-B248-8CA5339208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B30DDF61-5333-2044-9D96-9141F72C87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F7D9C197-7B48-1B42-A8D0-8C8BEE73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079BA5E-2D82-AA49-9538-02195A3C12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4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C1C9425-16BB-F84E-90F3-8EEAB389F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4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D59F42A-DB6D-EF4C-8B25-D6827A8036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8261B31-271A-5C42-9D6D-3266DB35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11642-A299-C645-9D58-BCBEDBF77E2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89677C5-5976-C44D-B24A-72E99A282D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4E0FCD-EA29-5C4F-9B7E-2A39BC0F00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F633B4EE-3893-BD41-9D83-DB4E0FB98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390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61469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23EC01C-C983-BE4C-AD6A-D6514B65F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243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42928AF-F2DB-0343-96CC-83834F538F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5639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EA438F3-1394-3C41-B6BF-CDDC6EA2BF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9294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35429AF-DC26-7C49-9EF3-B04C68EC6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03C13C-7506-3143-935A-3F32588975B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3A1C399F-309C-4644-AD8E-D96C1D071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34D361-8AD9-DA49-B2EF-7783FAC391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5F41F84-0C51-DD45-98C6-D58EF68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58462" y="126289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62AB0E1-5461-D54D-813B-22E6D8162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838466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FA6F515-502F-9545-8FD7-1D4E533F1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D0C92FF0-5D57-C242-9D45-AB6C1CC66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01E2B8-C8C7-8344-85C8-F0F4DBC15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E356AE-F884-9341-B071-3D355712086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E770B978-4616-CA4C-A7FA-6D865F43A8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7766D3-24F7-1247-AD73-C8368FD94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, Diff Companie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9B2FAC9-0948-9F4D-B3B9-1F5D231CE5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18462FB-5255-A246-B247-652DC6007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99835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E2B8EA-C7F0-9847-9E48-55A9ACCF0E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877931E-1C4D-034B-82E0-AE5CC6728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2AF5C0F4-7DA2-3741-B9D9-23DAE23B14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A5E1ACD-8477-3B45-983E-ADB3F6D616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31A57F1-A7D7-9446-92F6-84D88BBB7D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64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62418D13-DBB5-6B49-949D-8203C48CAF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1E0CC1AA-8A97-2B45-B655-D50A6C68CE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64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35A44470-115C-AB41-9771-61833D9D01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64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E11B26-BFA4-EC46-A6AB-4B23FE0D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520465-1E60-2D43-B95C-E6B5D45A1835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2B17503-55F4-304E-B09B-94F8C651A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EC6CCE-B95D-1F43-B0ED-1248B9E91C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Single Presen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838200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92545CA-0F1F-0244-8C6C-A728C02A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908005"/>
            <a:ext cx="1752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" y="1295400"/>
            <a:ext cx="3048000" cy="3048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Your Picture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A4412B82-5085-E54F-AEFD-0646E85033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799" y="1295400"/>
            <a:ext cx="480059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BEE42-9F23-9A4E-8BD2-7108A2167694}"/>
              </a:ext>
            </a:extLst>
          </p:cNvPr>
          <p:cNvSpPr txBox="1"/>
          <p:nvPr userDrawn="1"/>
        </p:nvSpPr>
        <p:spPr>
          <a:xfrm>
            <a:off x="5029201" y="344406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4B361B3A-6658-8940-A276-78DAFF692B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9200" y="3672663"/>
            <a:ext cx="2941675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6AB7CF9C-3D5B-5145-94E8-BC855E4551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0" y="4441032"/>
            <a:ext cx="6096000" cy="2133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1800" b="0" kern="1200" dirty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lvl="0" indent="0" algn="l" defTabSz="457189" rtl="0" fontAlgn="base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dirty="0"/>
              <a:t>Here is where you would include some personal points about yourself and list your personal connection to the philanthropic community (perhaps an interest you have or a favorite experience). This portion is meant to tell the audience a little bit more about who you 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9EDEB-4ABD-C641-9F56-BDDC3C3E338B}"/>
              </a:ext>
            </a:extLst>
          </p:cNvPr>
          <p:cNvSpPr txBox="1"/>
          <p:nvPr userDrawn="1"/>
        </p:nvSpPr>
        <p:spPr>
          <a:xfrm>
            <a:off x="5029200" y="188567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F85DE4CD-D973-7F43-84E7-28844027E2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2114274"/>
            <a:ext cx="53340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DE1378-902B-5740-B8AE-B82186156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0" y="4343400"/>
            <a:ext cx="1676400" cy="1676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0605320-6D92-5249-B7E7-5BB9F16672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838200"/>
            <a:ext cx="16764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F81DF6-356B-894B-8128-B5CA2D782ED8}"/>
              </a:ext>
            </a:extLst>
          </p:cNvPr>
          <p:cNvSpPr txBox="1"/>
          <p:nvPr userDrawn="1"/>
        </p:nvSpPr>
        <p:spPr>
          <a:xfrm>
            <a:off x="5029200" y="421243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5D59B-DB74-6C48-AC9B-835A99C37F3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4F3201-DAC2-474C-B98F-D5702845CA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F5C46C4C-D237-4E4E-B850-6FC6E48D39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2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E4A2D878-77B4-CB4C-B5C0-8E552275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723" y="1254370"/>
            <a:ext cx="1676400" cy="876300"/>
          </a:xfrm>
          <a:prstGeom prst="rect">
            <a:avLst/>
          </a:prstGeom>
        </p:spPr>
      </p:pic>
      <p:sp>
        <p:nvSpPr>
          <p:cNvPr id="82" name="Picture Placeholder 58">
            <a:extLst>
              <a:ext uri="{FF2B5EF4-FFF2-40B4-BE49-F238E27FC236}">
                <a16:creationId xmlns:a16="http://schemas.microsoft.com/office/drawing/2014/main" id="{3CB9BE25-DD96-EF46-BF48-F8A207E4D70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4008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3D62B-4D05-184C-86B5-C7947D77011E}"/>
              </a:ext>
            </a:extLst>
          </p:cNvPr>
          <p:cNvSpPr txBox="1"/>
          <p:nvPr userDrawn="1"/>
        </p:nvSpPr>
        <p:spPr>
          <a:xfrm>
            <a:off x="6553199" y="4902328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058C0C53-2CD6-4042-A7C8-91AB669E03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198" y="5105528"/>
            <a:ext cx="2738476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C3E7F5-6A2D-C44C-90C9-9A6CA1EFEB0A}"/>
              </a:ext>
            </a:extLst>
          </p:cNvPr>
          <p:cNvSpPr txBox="1"/>
          <p:nvPr userDrawn="1"/>
        </p:nvSpPr>
        <p:spPr>
          <a:xfrm>
            <a:off x="65532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AC28CEC8-8796-C94A-9CF6-75B4FBF162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C52BD408-97C5-2A47-8070-26FD12D760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32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58B1457-D469-4E49-9979-15F2F0DC23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3199" y="3265671"/>
            <a:ext cx="4808415" cy="33166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AB64CB-BAFD-B347-AE4E-1B2AF6D53376}"/>
              </a:ext>
            </a:extLst>
          </p:cNvPr>
          <p:cNvSpPr txBox="1"/>
          <p:nvPr userDrawn="1"/>
        </p:nvSpPr>
        <p:spPr>
          <a:xfrm>
            <a:off x="65532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D6B1EDB1-0158-D242-AE3B-65E277162F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32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93" name="Picture Placeholder 58">
            <a:extLst>
              <a:ext uri="{FF2B5EF4-FFF2-40B4-BE49-F238E27FC236}">
                <a16:creationId xmlns:a16="http://schemas.microsoft.com/office/drawing/2014/main" id="{04B71964-E892-4141-ADEE-6B117328C0D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82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C48700-74D9-3B4E-A192-72DDBB61B97A}"/>
              </a:ext>
            </a:extLst>
          </p:cNvPr>
          <p:cNvSpPr txBox="1"/>
          <p:nvPr userDrawn="1"/>
        </p:nvSpPr>
        <p:spPr>
          <a:xfrm>
            <a:off x="989464" y="4907031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7" name="Text Placeholder 36">
            <a:extLst>
              <a:ext uri="{FF2B5EF4-FFF2-40B4-BE49-F238E27FC236}">
                <a16:creationId xmlns:a16="http://schemas.microsoft.com/office/drawing/2014/main" id="{C42CAD17-6C7C-1E46-8C42-C0FBA9167E6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9463" y="5110231"/>
            <a:ext cx="2744337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E76457-2AE8-384D-A50E-04B1191ED682}"/>
              </a:ext>
            </a:extLst>
          </p:cNvPr>
          <p:cNvSpPr txBox="1"/>
          <p:nvPr userDrawn="1"/>
        </p:nvSpPr>
        <p:spPr>
          <a:xfrm>
            <a:off x="9906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99" name="Text Placeholder 36">
            <a:extLst>
              <a:ext uri="{FF2B5EF4-FFF2-40B4-BE49-F238E27FC236}">
                <a16:creationId xmlns:a16="http://schemas.microsoft.com/office/drawing/2014/main" id="{C0E37C12-5A6E-1142-B270-917471FC6E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906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100" name="Text Placeholder 36">
            <a:extLst>
              <a:ext uri="{FF2B5EF4-FFF2-40B4-BE49-F238E27FC236}">
                <a16:creationId xmlns:a16="http://schemas.microsoft.com/office/drawing/2014/main" id="{BD05D02D-9971-1F47-A5D5-BB9B7B124D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06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1" name="Text Placeholder 36">
            <a:extLst>
              <a:ext uri="{FF2B5EF4-FFF2-40B4-BE49-F238E27FC236}">
                <a16:creationId xmlns:a16="http://schemas.microsoft.com/office/drawing/2014/main" id="{60926D32-87E2-5E45-9469-C6676D54B52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0599" y="3265671"/>
            <a:ext cx="4800601" cy="3316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D3BDCB-CCB6-FE4B-BBE9-02FE626C3BC2}"/>
              </a:ext>
            </a:extLst>
          </p:cNvPr>
          <p:cNvSpPr txBox="1"/>
          <p:nvPr userDrawn="1"/>
        </p:nvSpPr>
        <p:spPr>
          <a:xfrm>
            <a:off x="9906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103" name="Text Placeholder 36">
            <a:extLst>
              <a:ext uri="{FF2B5EF4-FFF2-40B4-BE49-F238E27FC236}">
                <a16:creationId xmlns:a16="http://schemas.microsoft.com/office/drawing/2014/main" id="{7F4C734B-BFD1-364C-8BE5-CA145DD5497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06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104" name="Text Placeholder 36">
            <a:extLst>
              <a:ext uri="{FF2B5EF4-FFF2-40B4-BE49-F238E27FC236}">
                <a16:creationId xmlns:a16="http://schemas.microsoft.com/office/drawing/2014/main" id="{BB5C2B03-46F9-DC45-8FAE-D42F1448C9B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3201" y="4484145"/>
            <a:ext cx="172329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408AD04E-3EC7-CC41-AF76-2216209DA3C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4484145"/>
            <a:ext cx="173696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324A73-94C2-5C4D-9DBC-8679A447796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80EFC78-B219-2E4B-9316-246F025629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952D9550-FCE9-174A-8131-65002642EC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3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306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96B2782-8331-6F43-8ABA-A14769FA2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6031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E4FE7C-82D9-6643-B2E4-1CF761EFA1E1}"/>
              </a:ext>
            </a:extLst>
          </p:cNvPr>
          <p:cNvSpPr txBox="1"/>
          <p:nvPr userDrawn="1"/>
        </p:nvSpPr>
        <p:spPr>
          <a:xfrm>
            <a:off x="933937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C47F0265-9E3D-9442-82AE-5DF35B9795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37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D6AD5D05-C1AE-BE4B-B758-AB57815CC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307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988429-B364-084F-A388-32DDF3C9CF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637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5058C-1A0A-F443-B4BE-95F11D35DAD7}"/>
              </a:ext>
            </a:extLst>
          </p:cNvPr>
          <p:cNvSpPr txBox="1"/>
          <p:nvPr userDrawn="1"/>
        </p:nvSpPr>
        <p:spPr>
          <a:xfrm>
            <a:off x="933937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1DD73B5F-53C2-1B40-B3A4-D847486630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637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C8536B56-96EC-624D-839F-8FE1418713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58324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4F92DAEE-697F-474E-812B-5D270D020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4418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3" name="Picture Placeholder 58">
            <a:extLst>
              <a:ext uri="{FF2B5EF4-FFF2-40B4-BE49-F238E27FC236}">
                <a16:creationId xmlns:a16="http://schemas.microsoft.com/office/drawing/2014/main" id="{D638D113-64A6-664C-8BF9-6EE66EDC28F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6049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8D46A-F51B-8247-9EC8-D2C2DD59817D}"/>
              </a:ext>
            </a:extLst>
          </p:cNvPr>
          <p:cNvSpPr txBox="1"/>
          <p:nvPr userDrawn="1"/>
        </p:nvSpPr>
        <p:spPr>
          <a:xfrm>
            <a:off x="4573955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2ED4437-8F7D-5C49-9C5E-9BFCE86786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63655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F6D553A2-FE0D-D142-A826-B638499BCE5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8325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FD92EEE8-83FD-CD4A-8A0E-9E64957101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63655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0CDE73-F52E-D641-B8C5-0F1C5E9E606A}"/>
              </a:ext>
            </a:extLst>
          </p:cNvPr>
          <p:cNvSpPr txBox="1"/>
          <p:nvPr userDrawn="1"/>
        </p:nvSpPr>
        <p:spPr>
          <a:xfrm>
            <a:off x="4573955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AE874FB1-F240-104C-B476-1E7C7CCA80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63655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29AD925F-FE8A-C74C-892F-1B6D2EEDA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53400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1AE84CD-F896-A84C-BACD-4C30B17301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49494" y="3673231"/>
            <a:ext cx="2782277" cy="368595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7" name="Picture Placeholder 58">
            <a:extLst>
              <a:ext uri="{FF2B5EF4-FFF2-40B4-BE49-F238E27FC236}">
                <a16:creationId xmlns:a16="http://schemas.microsoft.com/office/drawing/2014/main" id="{FC2E7179-519B-9041-9E7F-E4FA3D5D296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911125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178B21-A4A6-1248-9422-B1140FF7C06D}"/>
              </a:ext>
            </a:extLst>
          </p:cNvPr>
          <p:cNvSpPr txBox="1"/>
          <p:nvPr userDrawn="1"/>
        </p:nvSpPr>
        <p:spPr>
          <a:xfrm>
            <a:off x="8169031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D256199B-1E38-8D40-B9A9-C93E6AD9E2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58731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3E161C2B-1F91-8C4F-BD15-C9B33C9571C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153401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33C2907B-F06D-DB4A-AB50-2DC7A3713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731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C0A8F4-74E6-124A-8ADE-A820FFD73EC6}"/>
              </a:ext>
            </a:extLst>
          </p:cNvPr>
          <p:cNvSpPr txBox="1"/>
          <p:nvPr userDrawn="1"/>
        </p:nvSpPr>
        <p:spPr>
          <a:xfrm>
            <a:off x="8169031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2EEB75C3-9C0A-4B43-96FE-73EAC2C4DD6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58731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E3B8192-04B4-B448-9B5F-F576314FF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029" y="1320801"/>
            <a:ext cx="1381282" cy="7220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D79C07-FEB6-5548-9814-1A01C843BE16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C5D8A4-7EF7-0E46-98B8-A89683ECC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5AF895CF-D08F-AD40-95A2-56214570CB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pt 1">
    <p:bg>
      <p:bgPr>
        <a:gradFill>
          <a:gsLst>
            <a:gs pos="100000">
              <a:schemeClr val="accent3">
                <a:lumMod val="97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265C845-369B-E448-B029-1E907922A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1554862"/>
            <a:ext cx="7315200" cy="1524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SLIDE DIVIDER 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1F7A11F-92C0-4246-989B-C37DDDB83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4550" y="3307462"/>
            <a:ext cx="7315200" cy="8599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 cap="none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84E1FE-1857-5545-AC87-B7BE7CB4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419" y="1395228"/>
            <a:ext cx="1636509" cy="100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C539FB-CFAE-124D-B105-463A8397D8BB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D33B2A2-1D61-2044-A4B8-74A76CECF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4F4FB1-9A46-DF44-A849-CD61B37D5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2677B9-63D4-D142-8162-B3BD0F85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D96347-2A68-1945-8043-04660E2544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8B6B20E9-38DA-7C44-A10C-46294E83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2F781B-619A-C54E-8760-AB3C22A76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9BC12-A420-694B-9B7C-0C49246EFB6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C4121-6396-8C48-AAAB-A075A80F0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4B5D12-C6ED-3441-A389-AE2C695D75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2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887FA4B8-02C1-AB46-A23C-7F820DF33C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8DBD32C-715E-9C4B-94CC-15393C465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CC0EAE5-5CAB-B748-9DEA-7A15955F3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6ACAE63-24C2-974A-8C88-7CDEC385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05995-4600-824F-B200-319930D53B1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F0CFCC09-8CEC-1C4D-86D0-8848052FC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DB4393-A5A0-054D-8E32-233812BBC7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White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0338B-A7E7-8740-BC66-03E4DCA7B83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39140-25B4-7643-B046-70685DF9E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197" y="6670892"/>
            <a:ext cx="838388" cy="12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52B69-0E5B-994B-AAF7-0C32F9551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2529" y="6660424"/>
            <a:ext cx="2968495" cy="1255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A60F-3563-974A-96FD-0B25DA64E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A8F442-E54E-9444-B768-078F0A2D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8CDC1-55B1-564D-B333-3CFC3111BB4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DAB8FA2-4A32-1144-AE86-1F1ABA845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E77D2640-8722-A54B-B389-65061770C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1DA6EB-8B9F-1242-9F17-5596B744DC9A}"/>
              </a:ext>
            </a:extLst>
          </p:cNvPr>
          <p:cNvSpPr/>
          <p:nvPr userDrawn="1"/>
        </p:nvSpPr>
        <p:spPr>
          <a:xfrm>
            <a:off x="-200862" y="-59166"/>
            <a:ext cx="6648307" cy="6698520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ADD59-28C6-8A44-BF30-AFA83667A9B8}"/>
              </a:ext>
            </a:extLst>
          </p:cNvPr>
          <p:cNvSpPr/>
          <p:nvPr userDrawn="1"/>
        </p:nvSpPr>
        <p:spPr>
          <a:xfrm>
            <a:off x="1" y="6586526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6CB677-A41B-9641-A01A-BA761C3FC2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7752"/>
            <a:ext cx="3056962" cy="17721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122937B-80FC-424C-98E5-46971EB24F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4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F0CDE-5471-5647-9B94-698E73DB977B}"/>
              </a:ext>
            </a:extLst>
          </p:cNvPr>
          <p:cNvSpPr/>
          <p:nvPr userDrawn="1"/>
        </p:nvSpPr>
        <p:spPr>
          <a:xfrm>
            <a:off x="1" y="6580554"/>
            <a:ext cx="12192000" cy="28336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B88E-DFBE-5D42-9EDB-7E7BAA3A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543" y="6649885"/>
            <a:ext cx="838388" cy="129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BA885-52F9-2F44-9BAD-259D533906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" y="6631647"/>
            <a:ext cx="895643" cy="17555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5D18A77-FDD2-A94E-B894-EA7EC7D6B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E28D74-BD0B-A748-95D5-A9A717EDA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F60E34-4E1A-F244-9AF4-6EEF460F1A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7076F1-130A-3747-8BAF-EC8A22564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56DA7-C429-0444-AE85-0403DF1F94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1411" y="6649231"/>
            <a:ext cx="2968494" cy="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1B5208E-C69A-6E4C-8372-16ADAAF50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97" r="12504"/>
          <a:stretch/>
        </p:blipFill>
        <p:spPr>
          <a:xfrm>
            <a:off x="5891507" y="0"/>
            <a:ext cx="6300493" cy="4480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12A28C-4882-7346-BFC1-7B53C48E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1" b="61150"/>
          <a:stretch/>
        </p:blipFill>
        <p:spPr>
          <a:xfrm>
            <a:off x="-80920" y="6134776"/>
            <a:ext cx="6528996" cy="444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658E5-48FE-4047-A08B-4D4CE438407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E7BDA33-75EE-B04C-B3C2-EF9B17824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DD372-5057-984F-9073-09FEFDF13C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EC5F-2F50-CF41-9F61-60322017F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443" y="-424320"/>
            <a:ext cx="6355772" cy="8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43736-C999-9E4C-99F6-FE93A560F91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2DF159-F645-A645-80A0-3169748F0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5D6AC2D-9B26-9B43-9E52-423B6E84BC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4B7B0A2-584F-1542-B1F6-2D1E1465F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E06E78-1AA4-4D4F-9EC4-58C7D3FE8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2102F4C-80E6-2F4E-BE8A-A11BEEB72F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B36F5-4E7E-7A4A-8051-3698E9B9C52D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4367F3F1-7D19-C34F-9B54-B9F75A4F09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C7E6FEE-58F7-CB48-AC8B-F445AA1581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C4B333A-1366-1E42-89DE-254D504E7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329E3F-A3FE-C54F-B75B-C74FB718E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35D2378D-57AD-F94E-9E74-FA7C929F9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3D5EC-132F-6946-89DD-0D7F2E4D578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2AAA5C7-0D84-2542-86D8-0EFB00532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7E25C51-648D-D346-8EAC-DBFAF0A58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B5E96A-C92B-784F-98C0-4A17E2BA3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4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801DD1C-1C76-0B40-ADAD-1665617B8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392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120778D-42CA-7743-A5D3-74184A7B15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7AD4B26-415B-434F-A416-F9A9875FF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4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B4D4C22-7B7F-754D-AEE4-88458013F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92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5473A3D-B039-9A4C-87E7-1F9E2F96D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88A56-E6F8-E24B-BB18-3E04B5F5E60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65E98-D7A9-D24D-92EC-B08860A1B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719C13D-456B-B643-AF21-4082084745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E2025D-7772-1C43-AC30-C49C488A0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1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84F5201-B1D6-1648-92ED-4F97EA7478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7BDCA-78DF-CF4C-AF02-080CE6637D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AF0DBA0-D859-FA46-8717-C35212476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5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3BB6DCEF-6B41-6145-9435-36A7C582F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0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E527D53-B368-1448-A8D3-CA180BCE3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5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272051C-A1C5-6B45-B2F8-52202B5970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00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0C010F4-23DF-AC4A-B202-6FD17E1082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9600" y="257029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435DEF12-3CA5-C944-B59E-F944FE268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5118" y="1734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0FD7398-613F-4246-B761-24E3CFAFD7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5629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45434E08-5343-4643-A8B1-CA761802D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5118" y="4020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78654-6CA2-AF46-A887-F157E16E4AE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39AC510-9878-AD47-B2C1-AF0A70EE0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487CCF2-6393-B940-90CD-983BDD2B5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90542-CAAE-9142-989A-7D7852E2ECD3}"/>
              </a:ext>
            </a:extLst>
          </p:cNvPr>
          <p:cNvSpPr/>
          <p:nvPr userDrawn="1"/>
        </p:nvSpPr>
        <p:spPr>
          <a:xfrm>
            <a:off x="579909" y="2238030"/>
            <a:ext cx="1899864" cy="18998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76491F-3106-CE48-915D-B94666DA04A4}"/>
              </a:ext>
            </a:extLst>
          </p:cNvPr>
          <p:cNvSpPr/>
          <p:nvPr userDrawn="1"/>
        </p:nvSpPr>
        <p:spPr>
          <a:xfrm>
            <a:off x="3560245" y="17749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FCE77-607C-184D-AA17-86CDF44C304B}"/>
              </a:ext>
            </a:extLst>
          </p:cNvPr>
          <p:cNvSpPr/>
          <p:nvPr userDrawn="1"/>
        </p:nvSpPr>
        <p:spPr>
          <a:xfrm>
            <a:off x="3771034" y="413498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BE7C9-505A-9D45-9C69-85F58B3BDB11}"/>
              </a:ext>
            </a:extLst>
          </p:cNvPr>
          <p:cNvSpPr/>
          <p:nvPr userDrawn="1"/>
        </p:nvSpPr>
        <p:spPr>
          <a:xfrm>
            <a:off x="5341535" y="3728006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F0C8AA-CBE6-9E40-8F64-7FCC23AFD5E6}"/>
              </a:ext>
            </a:extLst>
          </p:cNvPr>
          <p:cNvSpPr/>
          <p:nvPr userDrawn="1"/>
        </p:nvSpPr>
        <p:spPr>
          <a:xfrm>
            <a:off x="8828425" y="1481157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E8EC1-41E2-8442-B044-207E4F933584}"/>
              </a:ext>
            </a:extLst>
          </p:cNvPr>
          <p:cNvSpPr/>
          <p:nvPr userDrawn="1"/>
        </p:nvSpPr>
        <p:spPr>
          <a:xfrm>
            <a:off x="7651740" y="4827341"/>
            <a:ext cx="1441964" cy="14419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98E71-3946-7142-A108-F92290F2C7BE}"/>
              </a:ext>
            </a:extLst>
          </p:cNvPr>
          <p:cNvSpPr/>
          <p:nvPr userDrawn="1"/>
        </p:nvSpPr>
        <p:spPr>
          <a:xfrm>
            <a:off x="2369382" y="171820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C4D66F-467E-2740-82BA-7008416B1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3" y="3067933"/>
            <a:ext cx="136863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76C7431B-78A4-2349-9545-AA431B7B7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88" y="2345420"/>
            <a:ext cx="1266186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CA8B5890-3A10-6C41-A6AA-76A0812DDA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965" y="2765089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C3FBA403-7CB1-D143-8DD3-5D72EB5A2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964" y="2031864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ADCF5CC9-2D62-F441-913A-F6BE855E2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0284" y="4772654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C9E91A59-5C83-F44C-B830-59BD739FA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50283" y="4039429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30D999-8D85-C444-94A5-0FAFBB8E5FED}"/>
              </a:ext>
            </a:extLst>
          </p:cNvPr>
          <p:cNvSpPr/>
          <p:nvPr userDrawn="1"/>
        </p:nvSpPr>
        <p:spPr>
          <a:xfrm>
            <a:off x="8861760" y="26910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6E3B516F-5E11-DB46-928E-55F7E01D7F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509" y="3735668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0D93C9BD-83AB-1546-979E-650CE9D10A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508" y="3002443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34480EC-6CB2-6041-8421-CD9EC68C4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81384">
            <a:off x="1470279" y="4103974"/>
            <a:ext cx="1477981" cy="152724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76A9DA-BB66-6148-A7BE-84924016D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00000">
            <a:off x="6655134" y="2499791"/>
            <a:ext cx="1210099" cy="12504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69FF3B-2185-2A48-BF08-0C642F22D07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8E47058-9072-2B41-AB21-99ED34D50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0578D610-4542-B744-B36A-68C718182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Green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6AD80-FCB9-7C4F-9C2D-AD074F84BE92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A25276D-C708-3C42-806E-F1D9169F5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B342405-0EAF-3548-A2FF-73A30A17B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FF4269E-9932-B846-BF45-6ADAE799E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107512"/>
            <a:ext cx="4114169" cy="1981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a special point you want to make here.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5250159" cy="24574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25CC-1F4C-034D-88B1-8906E8FB00F1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024E16-4FA2-FA4B-9D48-FF1683E4F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715240B-4D47-2042-8208-9AC504AF2E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D747EB5A-3545-F049-87C6-AFE5889CB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6959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60049ABA-DF3B-B242-813C-1A2D0EBE6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19662FB-DD2D-5949-A40B-AA245EE45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959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CBF1D-923E-EB4C-BE11-A34303C3C45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A4639B9-1276-904C-9CA9-CA4C6994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20DAC288-5E93-C14C-8493-517009412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B3D2CE-7BB0-DE47-8934-9E1825F5C110}"/>
              </a:ext>
            </a:extLst>
          </p:cNvPr>
          <p:cNvSpPr/>
          <p:nvPr userDrawn="1"/>
        </p:nvSpPr>
        <p:spPr>
          <a:xfrm>
            <a:off x="1193042" y="1295400"/>
            <a:ext cx="3048000" cy="3048000"/>
          </a:xfrm>
          <a:prstGeom prst="ellipse">
            <a:avLst/>
          </a:prstGeom>
          <a:gradFill>
            <a:gsLst>
              <a:gs pos="100000">
                <a:schemeClr val="accent3">
                  <a:alpha val="92000"/>
                  <a:lumMod val="97000"/>
                </a:schemeClr>
              </a:gs>
              <a:gs pos="5000">
                <a:schemeClr val="accent1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692" y="150622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 and Paste Icon from Reverse Icon Library Here (in the Appendix)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C809F36-7AEA-3549-A639-7BB16C1827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1772" y="149166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2712883"/>
            <a:ext cx="5670550" cy="25146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here. If Slide Title fits in one line then move this text block up to be closer to the Title.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84559-E47D-E447-978E-06F0343E9E58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D9B6D2-BA54-9346-8E57-DB42FEEE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0111FFE-4DEC-F541-87D5-4C41C9754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764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9D42D2C-AAD2-C648-8037-1F6AA6938A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9585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45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C2875E2-D7A3-9D4C-9D14-9AF818668E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5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842635B-260A-F74F-98A1-6B9C440E1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188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4DB21-E56F-D248-B25E-836FC2F1D04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DC5ED1-BC46-3B46-8727-A12764B3B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64F8F2-58B5-054B-8CD5-0D6A3AD8A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7200" y="1338979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4C62EDF-4C39-5444-881C-4C6C30799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6274532" cy="3276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60CBAE7-4E99-3346-9AF1-19BD0EA43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7200" y="373380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Icon Descriptor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54B27-6BC9-8549-9FC4-1E3F1572624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64267C-4051-9345-9E5F-DD16CC68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40BBE016-EF06-0048-A060-FED234C3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Sing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E4737-B374-6A4B-86E1-34A294D5E15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3CF3F1-981D-6E4A-8D3E-7EB93B143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5DB380B-A72A-8945-AE8E-19B87F992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A0905392-FB11-734D-B56C-9521C29C66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Detail of Screenshot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57800" y="1219200"/>
            <a:ext cx="6457950" cy="4386532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Main Screenshot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2C7E7-CEBA-AB49-A741-6FFF1F2B0BB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914F7C-2E2D-DE40-8B3B-C31D20C8D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47678CE-59B2-3C48-8D18-72AF961E5F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2067" y="973742"/>
            <a:ext cx="6538365" cy="4901076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8BFD-D4C5-744D-8EB5-507F2CDED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4840" y="582627"/>
            <a:ext cx="8429224" cy="5818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FC04D-648B-1547-A0C7-64DB0B0AEDDA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4066FD-D46A-544D-9D78-3632D77ED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45D1BDF-7362-A147-937F-3455ACE74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_Vertical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667000"/>
            <a:ext cx="3571338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066800"/>
            <a:ext cx="3571338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2DE10F4-CDD3-734C-A079-C776E9F59F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415" y="1314449"/>
            <a:ext cx="4991099" cy="604157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Screenshot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71444-43A7-9340-AB55-FEC84A81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3810"/>
          <a:stretch/>
        </p:blipFill>
        <p:spPr>
          <a:xfrm rot="5400000">
            <a:off x="4970786" y="645597"/>
            <a:ext cx="6518996" cy="5905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54FE-F956-F648-8E13-3C2B875CB45E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221C4E-1F44-2B42-B8FE-23C90B48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D93CFFD-4E35-9E41-A473-3A088D661F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Lef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5985006-34BF-2B42-83DB-AE6E019E5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02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86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0600" y="2667000"/>
            <a:ext cx="32004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0600" y="1066800"/>
            <a:ext cx="32004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CAEA5-1128-084F-A14D-3A9260CA868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BF936-89A6-AA41-AD17-E0AB86DC5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FF004C2-24DE-2A49-B927-8743F2351A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White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50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2CCC5-6088-A243-B0D6-E6394698C9F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6507FE77-D7BB-C743-AEBE-16F985A90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CAB19D-80C2-A941-B5D4-04BC6FB5F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Righ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30DAE0-D7C2-0A4C-9F1B-74AE2ADC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6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952C5-5DC7-EF4C-8F78-B27EF504D147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8FA83-DD72-5B44-B8A5-81364E9E9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B995ED9C-C94E-2345-9DAE-C1FF1E6F0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D42381-E9BD-964E-AE1C-8BED28BB9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4379" y="947055"/>
            <a:ext cx="2645228" cy="47434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F27C-16AE-DF42-8D8E-FEC729FC4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349" y="163285"/>
            <a:ext cx="6270171" cy="6270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43983C-68CA-AF45-ADBE-EE3EABF76F1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B866C1-A2B4-4945-8B32-D13A8D2D5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EE5954F-A973-0345-8967-6906CD933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11C4D5A5-E61A-5A4E-9970-A949E8FA79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978" y="1106964"/>
            <a:ext cx="2560208" cy="450189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60F582-1C99-6A4A-9478-5387AABA9E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9072" y="1349173"/>
            <a:ext cx="2212521" cy="38514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3A040-9465-B348-9670-2B39E0767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0871" y="383722"/>
            <a:ext cx="5943600" cy="594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618CED-25E6-D548-9DB1-281E3498C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3993" y="702129"/>
            <a:ext cx="5127172" cy="5127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B80EF-AEA8-8844-88C8-EF4538EFD76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79691AD-2A94-CD42-9C28-84346ABFB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8155ED93-21DE-E54F-B925-659E5F5301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No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No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5DEE8A-A2C5-024E-83AD-C1021A8054C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4FAE0079-0A49-304B-B903-1994E048F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460A6C-C4AF-E347-BEE9-6BECA7B1BD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668ADCD-ABB2-0347-A55A-445C33ECF6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8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C750982D-656D-204D-BEDE-CE6D4A87D3A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6576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06A6323-844F-8C40-B4CB-7587F0BDCAC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2972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269822D-4AE2-5E4C-AACA-4336F415D7C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43000" y="46627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1C57810-EA6D-3542-9E29-F1524307C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8C3FFC-DC08-054B-85FE-450DF82B209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FC42CEEF-EC62-6944-8E0C-755138B21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9DDEE70-5C5E-6A4A-A9DF-E7FD5391DE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Same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4D9604A-DDA0-6A47-AEAF-3AB746209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B29444-D1D4-A742-AC94-8585A49F97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FDCF0B-E157-C648-9481-B573B5361AD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B0FD5-48E9-114B-8FAE-56F60AED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2CFF1-C0F7-A747-B6D1-DFD7E0CE12A2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76C804A-3251-4142-9354-77A6DB45C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4C298D6-315C-8E43-89C8-FBDCA598CE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777" r:id="rId2"/>
    <p:sldLayoutId id="2147483780" r:id="rId3"/>
    <p:sldLayoutId id="2147483779" r:id="rId4"/>
    <p:sldLayoutId id="2147483778" r:id="rId5"/>
    <p:sldLayoutId id="2147483781" r:id="rId6"/>
    <p:sldLayoutId id="2147483827" r:id="rId7"/>
    <p:sldLayoutId id="2147483806" r:id="rId8"/>
    <p:sldLayoutId id="2147483784" r:id="rId9"/>
    <p:sldLayoutId id="2147483798" r:id="rId10"/>
    <p:sldLayoutId id="2147483783" r:id="rId11"/>
    <p:sldLayoutId id="2147483785" r:id="rId12"/>
    <p:sldLayoutId id="2147483799" r:id="rId13"/>
    <p:sldLayoutId id="2147483788" r:id="rId14"/>
    <p:sldLayoutId id="2147483787" r:id="rId15"/>
    <p:sldLayoutId id="2147483786" r:id="rId16"/>
    <p:sldLayoutId id="2147483822" r:id="rId17"/>
    <p:sldLayoutId id="2147483775" r:id="rId18"/>
    <p:sldLayoutId id="2147483809" r:id="rId19"/>
    <p:sldLayoutId id="2147483810" r:id="rId20"/>
    <p:sldLayoutId id="2147483828" r:id="rId21"/>
    <p:sldLayoutId id="2147483811" r:id="rId22"/>
    <p:sldLayoutId id="2147483789" r:id="rId23"/>
    <p:sldLayoutId id="2147483824" r:id="rId24"/>
    <p:sldLayoutId id="2147483825" r:id="rId25"/>
    <p:sldLayoutId id="2147483807" r:id="rId26"/>
    <p:sldLayoutId id="2147483816" r:id="rId27"/>
    <p:sldLayoutId id="2147483818" r:id="rId28"/>
    <p:sldLayoutId id="2147483819" r:id="rId29"/>
    <p:sldLayoutId id="2147483820" r:id="rId30"/>
    <p:sldLayoutId id="2147483821" r:id="rId31"/>
    <p:sldLayoutId id="2147483805" r:id="rId32"/>
    <p:sldLayoutId id="2147483814" r:id="rId33"/>
    <p:sldLayoutId id="2147483815" r:id="rId34"/>
    <p:sldLayoutId id="2147483804" r:id="rId35"/>
    <p:sldLayoutId id="2147483803" r:id="rId36"/>
    <p:sldLayoutId id="2147483802" r:id="rId37"/>
    <p:sldLayoutId id="2147483812" r:id="rId38"/>
    <p:sldLayoutId id="2147483797" r:id="rId39"/>
    <p:sldLayoutId id="2147483794" r:id="rId40"/>
    <p:sldLayoutId id="2147483795" r:id="rId41"/>
    <p:sldLayoutId id="2147483796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b="0" i="0" kern="1200" cap="none" spc="20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2pPr>
      <a:lvl3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3pPr>
      <a:lvl4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4pPr>
      <a:lvl5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8pPr>
      <a:lvl9pPr marL="1828753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9pPr>
    </p:titleStyle>
    <p:bodyStyle>
      <a:lvl1pPr marL="243834" indent="-243834" algn="l" defTabSz="457189" rtl="0" fontAlgn="base">
        <a:spcBef>
          <a:spcPts val="1600"/>
        </a:spcBef>
        <a:spcAft>
          <a:spcPct val="0"/>
        </a:spcAft>
        <a:buSzPct val="90000"/>
        <a:buFontTx/>
        <a:buBlip>
          <a:blip r:embed="rId44"/>
        </a:buBlip>
        <a:defRPr sz="2000" kern="1200">
          <a:solidFill>
            <a:srgbClr val="6B6F71"/>
          </a:solidFill>
          <a:latin typeface="Arial"/>
          <a:ea typeface="+mn-ea"/>
          <a:cs typeface="Arial"/>
        </a:defRPr>
      </a:lvl1pPr>
      <a:lvl2pPr marL="487668" indent="-243834" algn="l" defTabSz="457189" rtl="0" fontAlgn="base">
        <a:spcBef>
          <a:spcPts val="300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600" kern="1200">
          <a:solidFill>
            <a:srgbClr val="6B6F71"/>
          </a:solidFill>
          <a:latin typeface="Arial"/>
          <a:ea typeface="+mn-ea"/>
          <a:cs typeface="Arial"/>
        </a:defRPr>
      </a:lvl2pPr>
      <a:lvl3pPr marL="731502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2133" kern="1200">
          <a:solidFill>
            <a:srgbClr val="6B6F71"/>
          </a:solidFill>
          <a:latin typeface="Arial"/>
          <a:ea typeface="+mn-ea"/>
          <a:cs typeface="Arial"/>
        </a:defRPr>
      </a:lvl3pPr>
      <a:lvl4pPr marL="975336" indent="-243834" algn="l" defTabSz="457189" rtl="0" fontAlgn="base">
        <a:spcBef>
          <a:spcPts val="800"/>
        </a:spcBef>
        <a:spcAft>
          <a:spcPct val="0"/>
        </a:spcAft>
        <a:buSzPct val="100000"/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4pPr>
      <a:lvl5pPr marL="1219170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2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3">
            <a:extLst>
              <a:ext uri="{FF2B5EF4-FFF2-40B4-BE49-F238E27FC236}">
                <a16:creationId xmlns:a16="http://schemas.microsoft.com/office/drawing/2014/main" id="{6C0B4AC0-BC53-F744-89C2-BF36DC6CE0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10000"/>
          </a:blip>
          <a:srcRect t="7766" b="7766"/>
          <a:stretch>
            <a:fillRect/>
          </a:stretch>
        </p:blipFill>
        <p:spPr>
          <a:xfrm>
            <a:off x="0" y="-197054"/>
            <a:ext cx="12249764" cy="71877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6FBA9-FC3D-9B43-A809-8566990D5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Inactive App Users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87B35-B0E7-FE4B-9232-7956C6C646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ALEX ERICSON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4D87B-27F4-B342-9BC5-D93500918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Senior Software Engineer,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50AFF1-6F4F-1E46-887D-F297F1621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Blackbaud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D04D7-1799-2642-80D1-EF048510EA51}"/>
              </a:ext>
            </a:extLst>
          </p:cNvPr>
          <p:cNvSpPr/>
          <p:nvPr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E37F372C-B931-EC4A-B9EE-1592AA38F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FCF45C-80DB-574E-B3C8-B38AD7A84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2C7475-CED4-1F40-B1A2-F540D8E7DA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 Users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7B78A-E5C4-B247-ADE9-EA5EBEF442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96187" y="5335385"/>
            <a:ext cx="4114169" cy="1981200"/>
          </a:xfrm>
        </p:spPr>
        <p:txBody>
          <a:bodyPr/>
          <a:lstStyle/>
          <a:p>
            <a:r>
              <a:rPr lang="en-US" dirty="0"/>
              <a:t> New ISACTIVE column available to view.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206432-AEF2-4EF6-B79D-400CF69794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319188"/>
            <a:ext cx="10093709" cy="521022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PageHeader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"Application Users”</a:t>
            </a:r>
            <a:r>
              <a:rPr lang="en-GB" sz="1800" b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. .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&lt;Tabs&gt;. . .&lt;Sections&gt;. . .</a:t>
            </a:r>
            <a:endParaRPr lang="en-GB" sz="18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ListBuilder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QueryViewID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"c2708523-974e-4956-b68f-6edec225b4c5"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RequiredColumns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&lt;Column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"ID"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&lt;Column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"ISSYSTEM"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&lt;Column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"DISPLAYNAME"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&lt;Column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"CUSTOM_AUTHENTICATION_USERID"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&lt;Column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"ISACTIVE"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RequiredColumns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11762-75E8-4BDD-9D3B-7C5BA03FC01F}"/>
              </a:ext>
            </a:extLst>
          </p:cNvPr>
          <p:cNvCxnSpPr>
            <a:cxnSpLocks/>
          </p:cNvCxnSpPr>
          <p:nvPr/>
        </p:nvCxnSpPr>
        <p:spPr>
          <a:xfrm flipH="1">
            <a:off x="5586153" y="5756199"/>
            <a:ext cx="1810035" cy="0"/>
          </a:xfrm>
          <a:prstGeom prst="straightConnector1">
            <a:avLst/>
          </a:prstGeom>
          <a:ln w="76200"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7E8D3E-1639-48A3-B912-2304BB51A928}"/>
              </a:ext>
            </a:extLst>
          </p:cNvPr>
          <p:cNvSpPr/>
          <p:nvPr/>
        </p:nvSpPr>
        <p:spPr>
          <a:xfrm>
            <a:off x="2396836" y="1747783"/>
            <a:ext cx="7398327" cy="64836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5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 Users Query xml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479FC5A5-F2FE-4236-AA59-F081980D225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41" y="1025349"/>
            <a:ext cx="9177999" cy="531274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DA59474-1522-43CE-98F5-034142F6C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992" y="1867142"/>
            <a:ext cx="9353843" cy="584775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c2708523-974e-4956-b68f-6edec225b4c5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4891CFC-9B3F-48AC-BC14-0806BB281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255" y="3795329"/>
            <a:ext cx="8999580" cy="584775"/>
          </a:xfrm>
          <a:prstGeom prst="rect">
            <a:avLst/>
          </a:prstGeom>
          <a:solidFill>
            <a:srgbClr val="FFFFFF"/>
          </a:solidFill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(APPUSER.ISACTIVE,1) as ISACTIVE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21573DA-B954-4039-9690-B3A6FF1170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36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1527143" y="657047"/>
            <a:ext cx="8672659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6D8DB-5C0E-44F2-90A3-D1581EF1F799}"/>
              </a:ext>
            </a:extLst>
          </p:cNvPr>
          <p:cNvSpPr/>
          <p:nvPr/>
        </p:nvSpPr>
        <p:spPr>
          <a:xfrm>
            <a:off x="4182320" y="3570048"/>
            <a:ext cx="2058460" cy="10133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7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 Users Page 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699" y="1255338"/>
            <a:ext cx="11022602" cy="5799610"/>
          </a:xfrm>
        </p:spPr>
        <p:txBody>
          <a:bodyPr/>
          <a:lstStyle/>
          <a:p>
            <a:r>
              <a:rPr lang="en-GB" sz="2000" dirty="0">
                <a:solidFill>
                  <a:srgbClr val="0000FF"/>
                </a:solidFill>
                <a:latin typeface="Courier New" panose="02070309020205020404" pitchFamily="49" charset="0"/>
              </a:rPr>
              <a:t>&lt;Action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</a:rPr>
              <a:t>ID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"bcf21e46-f4f6-4dfc-82e5-43092d34b02d"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</a:rPr>
              <a:t>Caption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"Mark inactive"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>
                <a:solidFill>
                  <a:srgbClr val="FF0000"/>
                </a:solidFill>
                <a:latin typeface="Courier New" panose="02070309020205020404" pitchFamily="49" charset="0"/>
              </a:rPr>
              <a:t>Visible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"=Not 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CBool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Fields!ISSYSTEM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) 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AndAlso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CBool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Fields!ISACTIVE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) 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AndAlso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 (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Products.ProductIsInstalled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InstalledProducts.Enterprise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))"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ImageKey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RES:RecordOperationSpec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CaptionResourceKey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"$$</a:t>
            </a:r>
            <a:r>
              <a:rPr lang="en-GB" sz="2000" b="1" dirty="0" err="1">
                <a:solidFill>
                  <a:srgbClr val="8000FF"/>
                </a:solidFill>
                <a:latin typeface="Courier New" panose="02070309020205020404" pitchFamily="49" charset="0"/>
              </a:rPr>
              <a:t>mark_inactive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0000FF"/>
                </a:solidFill>
                <a:latin typeface="Courier New" panose="02070309020205020404" pitchFamily="49" charset="0"/>
              </a:rPr>
              <a:t>&lt;</a:t>
            </a:r>
            <a:r>
              <a:rPr lang="en-GB" sz="2000" dirty="0" err="1">
                <a:solidFill>
                  <a:srgbClr val="0000FF"/>
                </a:solidFill>
                <a:latin typeface="Courier New" panose="02070309020205020404" pitchFamily="49" charset="0"/>
              </a:rPr>
              <a:t>c:ShowDataForm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FF0000"/>
                </a:solidFill>
                <a:latin typeface="Courier New" panose="02070309020205020404" pitchFamily="49" charset="0"/>
              </a:rPr>
              <a:t>DataFormID</a:t>
            </a:r>
            <a:r>
              <a:rPr lang="en-GB" sz="20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latin typeface="Courier New" panose="02070309020205020404" pitchFamily="49" charset="0"/>
              </a:rPr>
              <a:t>"9d990ebd-8821-4d68-b30d-d14175842ef8"</a:t>
            </a:r>
            <a:r>
              <a:rPr lang="en-GB" sz="2000" dirty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15E9EA-19C2-4BB3-85B5-55CCD5A959D9}"/>
              </a:ext>
            </a:extLst>
          </p:cNvPr>
          <p:cNvSpPr/>
          <p:nvPr/>
        </p:nvSpPr>
        <p:spPr>
          <a:xfrm>
            <a:off x="584699" y="3789713"/>
            <a:ext cx="10932696" cy="7098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1527143" y="657047"/>
            <a:ext cx="8672659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6D8DB-5C0E-44F2-90A3-D1581EF1F799}"/>
              </a:ext>
            </a:extLst>
          </p:cNvPr>
          <p:cNvSpPr/>
          <p:nvPr/>
        </p:nvSpPr>
        <p:spPr>
          <a:xfrm>
            <a:off x="4182320" y="3570048"/>
            <a:ext cx="2058460" cy="10133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3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1527143" y="657047"/>
            <a:ext cx="8672659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ApplicationUserMarkInactive.Edit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699" y="1058390"/>
            <a:ext cx="11022602" cy="5799610"/>
          </a:xfrm>
        </p:spPr>
        <p:txBody>
          <a:bodyPr/>
          <a:lstStyle/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EditDataFormTemplateSpec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xmlns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bb_appfx_editdataformtemplate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xmlns:common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bb_appfx_commontypes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"5235f7c0-e3c6-43a2-a2c4-3f6713f20c94"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"Application User Mark Inactive Edit Data Form"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Description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"Marks an application user inactive and allows editing inactive reason. 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Author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 Product Development"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DataFormInstanceID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"9d990ebd-8821-4d68-b30d-d14175842ef8"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RecordType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"Application User"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common:SecurityUIFolder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"Security\Application Users"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FormHeader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"Mark user inactive"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08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ApplicationUserMarkInactive.Edit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698" y="1255338"/>
            <a:ext cx="11142245" cy="5799610"/>
          </a:xfrm>
        </p:spPr>
        <p:txBody>
          <a:bodyPr/>
          <a:lstStyle/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FormHeaderResourceKey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"$$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mark_user_inactive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ResourceFile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AssemblyName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"Blackbaud.AppFx.Security.Catalog.dll"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ClassName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"Blackbaud.AppFx.Security.Catalog.ApplicationUserMarkInactive.Edit"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/&gt;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SPDataForm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LoadImplementation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SPName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"USP_DATAFORMTEMPLATE_EDITLOAD_APPLICATIONUSERINACTIVE"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LoadImplementation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SaveImplementation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SPName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"USP_DATAFORMTEMPLATE_EDIT_APPLICATIONUSERINACTIVE"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SaveImplementation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SPDataForm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FormMetaData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FixedDialog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"true"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xmlns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bb_appfx_commontypes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FormFields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DC980D-956A-4576-B669-3E7D52EF4F83}"/>
              </a:ext>
            </a:extLst>
          </p:cNvPr>
          <p:cNvSpPr/>
          <p:nvPr/>
        </p:nvSpPr>
        <p:spPr>
          <a:xfrm>
            <a:off x="509047" y="3205113"/>
            <a:ext cx="8936611" cy="678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5EEC7A-3FAF-4444-B4DF-71CF02567550}"/>
              </a:ext>
            </a:extLst>
          </p:cNvPr>
          <p:cNvSpPr/>
          <p:nvPr/>
        </p:nvSpPr>
        <p:spPr>
          <a:xfrm>
            <a:off x="509047" y="4155143"/>
            <a:ext cx="11142245" cy="678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ApplicationUserMarkInactive.Edit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3909" y="1058390"/>
            <a:ext cx="11387342" cy="5799610"/>
          </a:xfrm>
        </p:spPr>
        <p:txBody>
          <a:bodyPr/>
          <a:lstStyle/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LoadImplementation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create procedure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dbo.USP_DATAFORMTEMPLATE_EDITLOAD_APPLICATIONUSERINACTIVE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( @ID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, @DATALOADED bit = 0 output, @TSLONG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bigint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= 0 output, @APPUSERINACTIVEREASONCODEID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= null output, @DETAILS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nvarchar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(300) = null output )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as set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nocount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on;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-- be sure to set these, in case the select returns no rows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set @DATALOADED = 0;  set @TSLONG = 0;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select @DATALOADED = 1,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@TSLONG = APPUSER.TSLONG,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@APPUSERINACTIVEREASONCODEID =APPUSERINACTIVEDETAIL.APPUSERINACTIVEREASONCODEID,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@DETAILS = APPUSERINACTIVEDETAIL.DETAILS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from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dbo.APPUSER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387A33-469D-4001-B193-90DF80D02305}"/>
              </a:ext>
            </a:extLst>
          </p:cNvPr>
          <p:cNvSpPr/>
          <p:nvPr/>
        </p:nvSpPr>
        <p:spPr>
          <a:xfrm>
            <a:off x="483909" y="5203596"/>
            <a:ext cx="11104776" cy="134803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97D9B1-B021-4CAB-8016-E4E4064E392A}"/>
              </a:ext>
            </a:extLst>
          </p:cNvPr>
          <p:cNvSpPr/>
          <p:nvPr/>
        </p:nvSpPr>
        <p:spPr>
          <a:xfrm>
            <a:off x="320749" y="3157979"/>
            <a:ext cx="8455606" cy="127261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2719" y="218252"/>
            <a:ext cx="10507960" cy="1076960"/>
          </a:xfrm>
        </p:spPr>
        <p:txBody>
          <a:bodyPr/>
          <a:lstStyle/>
          <a:p>
            <a:r>
              <a:rPr lang="en-US" dirty="0" err="1"/>
              <a:t>ApplicationUserMarkInactive.Edit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699" y="756732"/>
            <a:ext cx="11022602" cy="5799610"/>
          </a:xfrm>
        </p:spPr>
        <p:txBody>
          <a:bodyPr/>
          <a:lstStyle/>
          <a:p>
            <a:r>
              <a:rPr lang="en-GB" sz="14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4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SaveImplementation</a:t>
            </a:r>
            <a:r>
              <a:rPr lang="en-GB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create procedure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dbo.USP_DATAFORMTEMPLATE_EDIT_APPLICATIONUSERINACTIVE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( @ID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, @CHANGEAGENTID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= null, @APPUSERINACTIVEREASONCODEID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, @DETAILS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nvarchar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(300) )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as set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nocount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on;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if @CHANGEAGENTID is null exec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dbo.USP_CHANGEAGENT_GETORCREATECHANGEAGENT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@CHANGEAGENTID output;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declare @CURRENTDATE datetime;  set @CURRENTDATE =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getdate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();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begin try update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dbo.APPUSER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set ISACTIVE = 0,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CHANGEDBYID = @CHANGEAGENTID,  DATECHANGED = @CURRENTDATE where ID = @ID;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update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dbo.APPUSERINACTIVEDETAIL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set APPUSERINACTIVEREASONCODEID = @APPUSERINACTIVEREASONCODEID,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                                    DETAILS = @DETAILS,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CHANGEDBYID = @CHANGEAGENTID,  DATECHANGED = @CURRENTDATE where ID = @ID;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if @@ROWCOUNT = 0 </a:t>
            </a:r>
          </a:p>
          <a:p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insert into </a:t>
            </a:r>
            <a:r>
              <a:rPr lang="en-GB" sz="14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dbo.APPUSERINACTIVEDETAIL</a:t>
            </a:r>
            <a:r>
              <a:rPr lang="en-GB" sz="14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(ID, APPUSERINACTIVEREASONCODEID, DETAILS, ADDEDBYID, CHANGEDBYID, DATEADDED, DATECHANGED) values (@ID, @APPUSERINACTIVEREASONCODEID, @DETAILS, @CHANGEAGENTID, @CHANGEAGENTID, @CURRENTDATE, @CURRENTDATE); 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6CA3AF7-F1E2-4CE6-B789-D0561B0D0113}"/>
              </a:ext>
            </a:extLst>
          </p:cNvPr>
          <p:cNvSpPr/>
          <p:nvPr/>
        </p:nvSpPr>
        <p:spPr>
          <a:xfrm>
            <a:off x="1602557" y="3105646"/>
            <a:ext cx="4194928" cy="54675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2B6E36-295F-447C-B205-3D5FEE67D0CE}"/>
              </a:ext>
            </a:extLst>
          </p:cNvPr>
          <p:cNvSpPr/>
          <p:nvPr/>
        </p:nvSpPr>
        <p:spPr>
          <a:xfrm>
            <a:off x="491764" y="4049898"/>
            <a:ext cx="10594157" cy="85204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C5DABC-8A49-424B-81BE-72C9BB7FD6BA}"/>
              </a:ext>
            </a:extLst>
          </p:cNvPr>
          <p:cNvSpPr/>
          <p:nvPr/>
        </p:nvSpPr>
        <p:spPr>
          <a:xfrm>
            <a:off x="509047" y="5712643"/>
            <a:ext cx="10143242" cy="9271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7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5DD90-1869-A540-BAA0-1D267FBD34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1292" y="1371600"/>
            <a:ext cx="9097108" cy="3810000"/>
          </a:xfrm>
        </p:spPr>
        <p:txBody>
          <a:bodyPr/>
          <a:lstStyle/>
          <a:p>
            <a:r>
              <a:rPr lang="en-US" dirty="0"/>
              <a:t>Reasons for Inactive App Users</a:t>
            </a:r>
          </a:p>
          <a:p>
            <a:endParaRPr lang="en-US" dirty="0"/>
          </a:p>
          <a:p>
            <a:r>
              <a:rPr lang="en-US" dirty="0"/>
              <a:t>Slice of Infinity</a:t>
            </a:r>
          </a:p>
        </p:txBody>
      </p:sp>
    </p:spTree>
    <p:extLst>
      <p:ext uri="{BB962C8B-B14F-4D97-AF65-F5344CB8AC3E}">
        <p14:creationId xmlns:p14="http://schemas.microsoft.com/office/powerpoint/2010/main" val="31120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2318246" y="731520"/>
            <a:ext cx="7719727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6D8DB-5C0E-44F2-90A3-D1581EF1F799}"/>
              </a:ext>
            </a:extLst>
          </p:cNvPr>
          <p:cNvSpPr/>
          <p:nvPr/>
        </p:nvSpPr>
        <p:spPr>
          <a:xfrm>
            <a:off x="5257912" y="4546580"/>
            <a:ext cx="2195620" cy="11962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6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App Users Page xml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724D2A-47EF-4456-9A52-AD70F4E55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699" y="1255338"/>
            <a:ext cx="11022602" cy="5799610"/>
          </a:xfrm>
        </p:spPr>
        <p:txBody>
          <a:bodyPr/>
          <a:lstStyle/>
          <a:p>
            <a:r>
              <a:rPr lang="en-GB" sz="20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&lt;Action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"1fb98879-85d6-4f01-9b9f-c38ae6519709"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Caption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"Mark active"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Visible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"=Not 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CBool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Fields!ISSYSTEM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AndAlso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 Not 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CBool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Fields!ISACTIVE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AndAlso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 (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Products.ProductIsInstalled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InstalledProducts.Enterprise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))"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ImageKey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RES:RecordOperationSpec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CaptionResourceKey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"$$</a:t>
            </a:r>
            <a:r>
              <a:rPr lang="en-GB" sz="20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mark_active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20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20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20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c:ExecuteRecordOperation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0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RecordOperationID</a:t>
            </a:r>
            <a:r>
              <a:rPr lang="en-GB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"36c5ec01-2bcf-482f-8687-39d033074aef"</a:t>
            </a:r>
            <a:r>
              <a:rPr lang="en-GB" sz="20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GB" sz="2000" dirty="0">
              <a:effectLst/>
            </a:endParaRPr>
          </a:p>
          <a:p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15E9EA-19C2-4BB3-85B5-55CCD5A959D9}"/>
              </a:ext>
            </a:extLst>
          </p:cNvPr>
          <p:cNvSpPr/>
          <p:nvPr/>
        </p:nvSpPr>
        <p:spPr>
          <a:xfrm>
            <a:off x="505160" y="3587181"/>
            <a:ext cx="10932696" cy="70986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Record Operation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64" y="1264362"/>
            <a:ext cx="11596254" cy="5286068"/>
          </a:xfrm>
        </p:spPr>
        <p:txBody>
          <a:bodyPr/>
          <a:lstStyle/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RecordOperationSpec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xmlns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bb_appfx_recordoperation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xmlns:common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bb_appfx_commontypes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Author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 Product Development"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"Application User: Mark Active"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Description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"This record operation is used to mark an application user active."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OperationType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"Update"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RecordType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"Application User"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ID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"36c5ec01-2bcf-482f-8687-39d033074aef“</a:t>
            </a: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	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common:SecurityUIFolder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"Security\Application Users"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ResourceFile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AssemblyName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"Blackbaud.AppFx.Security.Catalog.dll“</a:t>
            </a:r>
          </a:p>
          <a:p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7873" y="308398"/>
            <a:ext cx="11596254" cy="5286068"/>
          </a:xfrm>
        </p:spPr>
        <p:txBody>
          <a:bodyPr/>
          <a:lstStyle/>
          <a:p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ClassName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"Blackbaud.AppFx.Security.Catalog.ApplicationUserMarkActive.RecordOperation"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/&gt;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SPRecord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SPOperationImplementation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SPName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"USP_RECORDOPERATION_MARKAPPUSERACTIVE"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&lt;![CDATA[ create procedure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dbo.USP_RECORDOPERATION_MARKAPPUSERACTIVE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( </a:t>
            </a:r>
          </a:p>
          <a:p>
            <a:r>
              <a:rPr lang="en-GB" sz="1800" dirty="0">
                <a:solidFill>
                  <a:srgbClr val="FF8000"/>
                </a:solidFill>
                <a:latin typeface="Courier New" panose="02070309020205020404" pitchFamily="49" charset="0"/>
              </a:rPr>
              <a:t>	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@ID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,@CHANGEAGENTID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uniqueidentifier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= null )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as set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nocount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on;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if @CHANGEAGENTID is null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exec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dbo.USP_CHANGEAGENT_GETORCREATECHANGEAGENT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@CHANGEAGENTID output;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update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dbo.APPUSER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set ISACTIVE = 1,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CHANGEDBYID = @CHANGEAGENTID,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DATECHANGED =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getdate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()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where APPUSER.ID = @ID;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exec </a:t>
            </a:r>
            <a:r>
              <a:rPr lang="en-GB" sz="1800" dirty="0" err="1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dbo.USP_APPUSERINACTIVEDETAIL_DELETEBYID_WITHCHANGEAGENTID</a:t>
            </a:r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 @ID, @CHANGEAGENTID;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0B7879-C6F5-430A-8453-3A1EF6DF8963}"/>
              </a:ext>
            </a:extLst>
          </p:cNvPr>
          <p:cNvSpPr/>
          <p:nvPr/>
        </p:nvSpPr>
        <p:spPr>
          <a:xfrm>
            <a:off x="297873" y="4149969"/>
            <a:ext cx="5141635" cy="5978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C742C5-495B-4D62-BD5B-C74F06EC9051}"/>
              </a:ext>
            </a:extLst>
          </p:cNvPr>
          <p:cNvSpPr/>
          <p:nvPr/>
        </p:nvSpPr>
        <p:spPr>
          <a:xfrm>
            <a:off x="110303" y="5974200"/>
            <a:ext cx="9912928" cy="5978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164" y="1264362"/>
            <a:ext cx="11596254" cy="5286068"/>
          </a:xfrm>
        </p:spPr>
        <p:txBody>
          <a:bodyPr/>
          <a:lstStyle/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return 0; </a:t>
            </a:r>
          </a:p>
          <a:p>
            <a:r>
              <a:rPr lang="en-GB" sz="18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]]&gt;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common:CreateProcedureSQL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SPOperationImplementation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SPRecord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&lt;Prompt&gt;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StandardPrompt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"Are you sure you want to reactivate this user?"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TextResourceKey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"$$</a:t>
            </a:r>
            <a:r>
              <a:rPr lang="en-GB" sz="1800" b="1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are_you_sure_you_want_to_reactivate_this_user</a:t>
            </a:r>
            <a:r>
              <a:rPr lang="en-GB" sz="1800" b="1" dirty="0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?"</a:t>
            </a:r>
            <a:r>
              <a:rPr lang="en-GB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/&gt;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&lt;/Prompt&gt;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GB" sz="180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RecordOperationSpec</a:t>
            </a:r>
            <a:r>
              <a:rPr lang="en-GB" sz="18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GB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4957D-2ABB-4256-A49D-6E8BD7E2C2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02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20C56A2-F22A-457C-8FA1-A47E94D0D61C}"/>
              </a:ext>
            </a:extLst>
          </p:cNvPr>
          <p:cNvSpPr txBox="1">
            <a:spLocks/>
          </p:cNvSpPr>
          <p:nvPr/>
        </p:nvSpPr>
        <p:spPr>
          <a:xfrm>
            <a:off x="845840" y="519910"/>
            <a:ext cx="4121015" cy="10769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4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</a:rPr>
              <a:t>Record 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A9E79-C5FF-47E8-A6A4-9264E7B3C238}"/>
              </a:ext>
            </a:extLst>
          </p:cNvPr>
          <p:cNvSpPr txBox="1"/>
          <p:nvPr/>
        </p:nvSpPr>
        <p:spPr>
          <a:xfrm>
            <a:off x="653658" y="1596870"/>
            <a:ext cx="4313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May have a user prompt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Reactivates User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09EAF-09AF-4CA2-99EE-773156DB67B3}"/>
              </a:ext>
            </a:extLst>
          </p:cNvPr>
          <p:cNvSpPr txBox="1"/>
          <p:nvPr/>
        </p:nvSpPr>
        <p:spPr>
          <a:xfrm>
            <a:off x="6899563" y="1596870"/>
            <a:ext cx="40316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can input details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Marks user as inactive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61734D9-0924-44A7-8612-DE06F04EB3CD}"/>
              </a:ext>
            </a:extLst>
          </p:cNvPr>
          <p:cNvSpPr txBox="1">
            <a:spLocks/>
          </p:cNvSpPr>
          <p:nvPr/>
        </p:nvSpPr>
        <p:spPr>
          <a:xfrm>
            <a:off x="4410892" y="519910"/>
            <a:ext cx="6070071" cy="1076960"/>
          </a:xfrm>
          <a:prstGeom prst="rect">
            <a:avLst/>
          </a:prstGeom>
        </p:spPr>
        <p:txBody>
          <a:bodyPr/>
          <a:lstStyle>
            <a:lvl1pPr marL="0" indent="0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  <a:defRPr sz="3000" b="1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243834" indent="0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Tx/>
              <a:buNone/>
              <a:defRPr sz="2400" b="1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87668" indent="0" algn="l" defTabSz="457189" rtl="0" fontAlgn="base">
              <a:spcBef>
                <a:spcPts val="80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731502" indent="0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Tx/>
              <a:buNone/>
              <a:defRPr sz="2400" b="1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975336" indent="0" algn="l" defTabSz="457189" rtl="0" fontAlgn="base">
              <a:spcBef>
                <a:spcPts val="800"/>
              </a:spcBef>
              <a:spcAft>
                <a:spcPct val="0"/>
              </a:spcAft>
              <a:buFontTx/>
              <a:buNone/>
              <a:defRPr sz="2400" b="1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        </a:t>
            </a:r>
            <a:r>
              <a:rPr lang="en-US" sz="3200" dirty="0">
                <a:solidFill>
                  <a:schemeClr val="bg1"/>
                </a:solidFill>
              </a:rPr>
              <a:t>Vs          Data Form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4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DBB98C38-A2E9-408D-974F-E4FF9E5F5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56" b="7856"/>
          <a:stretch>
            <a:fillRect/>
          </a:stretch>
        </p:blipFill>
        <p:spPr>
          <a:xfrm>
            <a:off x="0" y="-3175"/>
            <a:ext cx="5919788" cy="65801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849CA-9ABD-7D4F-8A96-0A4EA86CE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8420" y="1079130"/>
            <a:ext cx="5645150" cy="1066800"/>
          </a:xfrm>
        </p:spPr>
        <p:txBody>
          <a:bodyPr/>
          <a:lstStyle/>
          <a:p>
            <a:r>
              <a:rPr lang="en-US" dirty="0"/>
              <a:t>Files we discussed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FD55A-4C0F-0640-8228-28D8A12C3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74677" y="2608000"/>
            <a:ext cx="6623537" cy="3992937"/>
          </a:xfrm>
        </p:spPr>
        <p:txBody>
          <a:bodyPr/>
          <a:lstStyle/>
          <a:p>
            <a:r>
              <a:rPr lang="en-US" dirty="0" err="1"/>
              <a:t>AppUsers.Page</a:t>
            </a:r>
            <a:endParaRPr lang="en-US" dirty="0"/>
          </a:p>
          <a:p>
            <a:r>
              <a:rPr lang="en-US" dirty="0" err="1"/>
              <a:t>AppUsers.Query</a:t>
            </a:r>
            <a:endParaRPr lang="en-US" dirty="0"/>
          </a:p>
          <a:p>
            <a:r>
              <a:rPr lang="en-GB" dirty="0" err="1"/>
              <a:t>ApplicationUserMarkActive.RecordOperation</a:t>
            </a:r>
            <a:endParaRPr lang="en-GB" dirty="0"/>
          </a:p>
          <a:p>
            <a:r>
              <a:rPr lang="en-GB" dirty="0" err="1"/>
              <a:t>ApplicationUserMarkInActive.Edit</a:t>
            </a:r>
            <a:endParaRPr lang="en-GB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96D3B-BB2D-594A-BCC6-7026E4C7CED3}"/>
              </a:ext>
            </a:extLst>
          </p:cNvPr>
          <p:cNvSpPr/>
          <p:nvPr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C36BA07F-80D5-DF45-9065-15D2CFA1D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733282C-33F7-5042-BD5E-26D6B3829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7775E8-3F90-4F99-B190-486191163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137294"/>
              </p:ext>
            </p:extLst>
          </p:nvPr>
        </p:nvGraphicFramePr>
        <p:xfrm>
          <a:off x="896247" y="1046896"/>
          <a:ext cx="10291991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3620">
                  <a:extLst>
                    <a:ext uri="{9D8B030D-6E8A-4147-A177-3AD203B41FA5}">
                      <a16:colId xmlns:a16="http://schemas.microsoft.com/office/drawing/2014/main" val="2555124046"/>
                    </a:ext>
                  </a:extLst>
                </a:gridCol>
                <a:gridCol w="2443200">
                  <a:extLst>
                    <a:ext uri="{9D8B030D-6E8A-4147-A177-3AD203B41FA5}">
                      <a16:colId xmlns:a16="http://schemas.microsoft.com/office/drawing/2014/main" val="2360615237"/>
                    </a:ext>
                  </a:extLst>
                </a:gridCol>
                <a:gridCol w="2325171">
                  <a:extLst>
                    <a:ext uri="{9D8B030D-6E8A-4147-A177-3AD203B41FA5}">
                      <a16:colId xmlns:a16="http://schemas.microsoft.com/office/drawing/2014/main" val="3204593963"/>
                    </a:ext>
                  </a:extLst>
                </a:gridCol>
              </a:tblGrid>
              <a:tr h="39682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Inactivate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50578"/>
                  </a:ext>
                </a:extLst>
              </a:tr>
              <a:tr h="508334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2060"/>
                          </a:solidFill>
                        </a:rPr>
                        <a:t>Application User Cannot Log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8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04018"/>
                  </a:ext>
                </a:extLst>
              </a:tr>
              <a:tr h="960187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rgbClr val="002060"/>
                          </a:solidFill>
                        </a:rPr>
                        <a:t>Preserves Associations – Roles, Business Process Ownership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√</a:t>
                      </a:r>
                    </a:p>
                    <a:p>
                      <a:endParaRPr lang="en-GB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453977"/>
                  </a:ext>
                </a:extLst>
              </a:tr>
              <a:tr h="960187"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rgbClr val="002060"/>
                          </a:solidFill>
                        </a:rPr>
                        <a:t>Preserves History – audit purposes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√</a:t>
                      </a:r>
                    </a:p>
                    <a:p>
                      <a:endParaRPr lang="en-GB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  <a:p>
                      <a:endParaRPr lang="en-GB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91734"/>
                  </a:ext>
                </a:extLst>
              </a:tr>
              <a:tr h="644174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rgbClr val="002060"/>
                          </a:solidFill>
                        </a:rPr>
                        <a:t>Easy to reactivate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latin typeface="Segoe UI Symbol" panose="020B0502040204020203" pitchFamily="34" charset="0"/>
                          <a:ea typeface="Segoe UI Symbol" panose="020B0502040204020203" pitchFamily="34" charset="0"/>
                        </a:rPr>
                        <a:t>√</a:t>
                      </a:r>
                      <a:endParaRPr lang="en-GB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8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GB" sz="4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726712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088083B-C4BB-461B-B7F8-E0092496F153}"/>
              </a:ext>
            </a:extLst>
          </p:cNvPr>
          <p:cNvSpPr txBox="1">
            <a:spLocks/>
          </p:cNvSpPr>
          <p:nvPr/>
        </p:nvSpPr>
        <p:spPr>
          <a:xfrm>
            <a:off x="505872" y="300294"/>
            <a:ext cx="10507960" cy="1076960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Inactive App Users vs Deleting Users</a:t>
            </a:r>
          </a:p>
        </p:txBody>
      </p:sp>
    </p:spTree>
    <p:extLst>
      <p:ext uri="{BB962C8B-B14F-4D97-AF65-F5344CB8AC3E}">
        <p14:creationId xmlns:p14="http://schemas.microsoft.com/office/powerpoint/2010/main" val="33533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screenshot of text&#10;&#10;Description automatically generated">
            <a:extLst>
              <a:ext uri="{FF2B5EF4-FFF2-40B4-BE49-F238E27FC236}">
                <a16:creationId xmlns:a16="http://schemas.microsoft.com/office/drawing/2014/main" id="{1CBE128E-3AD1-4A26-989A-BF1E7AF53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856" r="2" b="7857"/>
          <a:stretch/>
        </p:blipFill>
        <p:spPr>
          <a:xfrm>
            <a:off x="20" y="10"/>
            <a:ext cx="5919768" cy="6580178"/>
          </a:xfrm>
          <a:noFill/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442A34-2FE6-4C49-8318-E3F6921770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3020" y="1748853"/>
            <a:ext cx="5645150" cy="1066800"/>
          </a:xfrm>
        </p:spPr>
        <p:txBody>
          <a:bodyPr/>
          <a:lstStyle/>
          <a:p>
            <a:r>
              <a:rPr lang="en-US" dirty="0" err="1"/>
              <a:t>RoBUST</a:t>
            </a:r>
            <a:r>
              <a:rPr lang="en-US" dirty="0"/>
              <a:t>, USABLE IMPLEMENTATION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300306-B8B9-46F2-BED9-D4A267D286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7620" y="2964766"/>
            <a:ext cx="5670550" cy="31994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Infinity Platform and CRM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7 different </a:t>
            </a:r>
            <a:r>
              <a:rPr lang="en-US" dirty="0" err="1"/>
              <a:t>vb</a:t>
            </a:r>
            <a:r>
              <a:rPr lang="en-US" dirty="0"/>
              <a:t>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Tables, Tasks, Search, Query, Data Warehouse,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2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6F20F-EF12-C34B-AD8B-8C98D707CC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Code Changes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B929B-190E-3748-86A7-BFFDEB1BAC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1 extra table column.</a:t>
            </a:r>
          </a:p>
          <a:p>
            <a:r>
              <a:rPr lang="en-US" dirty="0"/>
              <a:t>7 lines code authentication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5299BF-22D1-1448-B98B-BC209B41D5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 files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92B679-BD32-AE45-8274-8C35E78352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14382" y="2021840"/>
            <a:ext cx="4538958" cy="1178560"/>
          </a:xfrm>
        </p:spPr>
        <p:txBody>
          <a:bodyPr/>
          <a:lstStyle/>
          <a:p>
            <a:r>
              <a:rPr lang="en-US" dirty="0"/>
              <a:t>&gt;60 files</a:t>
            </a:r>
          </a:p>
        </p:txBody>
      </p:sp>
    </p:spTree>
    <p:extLst>
      <p:ext uri="{BB962C8B-B14F-4D97-AF65-F5344CB8AC3E}">
        <p14:creationId xmlns:p14="http://schemas.microsoft.com/office/powerpoint/2010/main" val="34080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Files in the slice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596870"/>
            <a:ext cx="10176835" cy="4702805"/>
          </a:xfrm>
        </p:spPr>
        <p:txBody>
          <a:bodyPr/>
          <a:lstStyle/>
          <a:p>
            <a:r>
              <a:rPr lang="en-US" dirty="0"/>
              <a:t>AppUsers.Page.xml</a:t>
            </a:r>
          </a:p>
          <a:p>
            <a:r>
              <a:rPr lang="en-US" dirty="0"/>
              <a:t>AppUsers.Query.xml</a:t>
            </a:r>
          </a:p>
          <a:p>
            <a:r>
              <a:rPr lang="en-GB" dirty="0"/>
              <a:t>ApplicationUserMarkActive.RecordOperation.xml</a:t>
            </a:r>
          </a:p>
          <a:p>
            <a:r>
              <a:rPr lang="en-GB" dirty="0"/>
              <a:t>ApplicationUserMarkInActive.Edit.xml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1527143" y="657047"/>
            <a:ext cx="8672659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6D8DB-5C0E-44F2-90A3-D1581EF1F799}"/>
              </a:ext>
            </a:extLst>
          </p:cNvPr>
          <p:cNvSpPr/>
          <p:nvPr/>
        </p:nvSpPr>
        <p:spPr>
          <a:xfrm>
            <a:off x="4182320" y="3570048"/>
            <a:ext cx="2058460" cy="10133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AD22A-114B-4964-81B7-7CB91359D25A}"/>
              </a:ext>
            </a:extLst>
          </p:cNvPr>
          <p:cNvSpPr/>
          <p:nvPr/>
        </p:nvSpPr>
        <p:spPr>
          <a:xfrm>
            <a:off x="1355693" y="611327"/>
            <a:ext cx="7719727" cy="5394960"/>
          </a:xfrm>
          <a:prstGeom prst="roundRect">
            <a:avLst>
              <a:gd name="adj" fmla="val 265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56D8DB-5C0E-44F2-90A3-D1581EF1F799}"/>
              </a:ext>
            </a:extLst>
          </p:cNvPr>
          <p:cNvSpPr/>
          <p:nvPr/>
        </p:nvSpPr>
        <p:spPr>
          <a:xfrm>
            <a:off x="4296620" y="4347288"/>
            <a:ext cx="2195620" cy="119626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07A3B8-0C22-46A8-858B-709BDFE528AF}"/>
              </a:ext>
            </a:extLst>
          </p:cNvPr>
          <p:cNvSpPr/>
          <p:nvPr/>
        </p:nvSpPr>
        <p:spPr>
          <a:xfrm>
            <a:off x="3200400" y="731520"/>
            <a:ext cx="8275320" cy="5394960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7BBAA1-0070-4FE5-9F7C-E79C9468FD7C}"/>
              </a:ext>
            </a:extLst>
          </p:cNvPr>
          <p:cNvSpPr/>
          <p:nvPr/>
        </p:nvSpPr>
        <p:spPr>
          <a:xfrm>
            <a:off x="716280" y="448293"/>
            <a:ext cx="10678918" cy="5961413"/>
          </a:xfrm>
          <a:prstGeom prst="roundRect">
            <a:avLst>
              <a:gd name="adj" fmla="val 265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26E72C-DC4D-494E-9594-79E0B50E3778}"/>
              </a:ext>
            </a:extLst>
          </p:cNvPr>
          <p:cNvSpPr/>
          <p:nvPr/>
        </p:nvSpPr>
        <p:spPr>
          <a:xfrm>
            <a:off x="4733223" y="3439884"/>
            <a:ext cx="2604837" cy="268986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19A1ED-DF5E-4EA3-9E70-3B12EB614510}"/>
              </a:ext>
            </a:extLst>
          </p:cNvPr>
          <p:cNvSpPr/>
          <p:nvPr/>
        </p:nvSpPr>
        <p:spPr>
          <a:xfrm>
            <a:off x="10570373" y="1056905"/>
            <a:ext cx="737937" cy="7315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B08D49B-42C9-4145-9860-97D4D32CBBA1}"/>
              </a:ext>
            </a:extLst>
          </p:cNvPr>
          <p:cNvSpPr/>
          <p:nvPr/>
        </p:nvSpPr>
        <p:spPr>
          <a:xfrm>
            <a:off x="7160913" y="1657796"/>
            <a:ext cx="1325789" cy="73152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GB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27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3|1.4|0.7|18.9|0.6|9.3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heme/theme1.xml><?xml version="1.0" encoding="utf-8"?>
<a:theme xmlns:a="http://schemas.openxmlformats.org/drawingml/2006/main" name="Slide Master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May 2017" id="{09D717DF-6C6E-214F-BFC7-EC5B406F97AD}" vid="{394707F8-01C1-1A48-9B9A-AA46AB5CB3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EC3AA658BF345BD9591BEA44B28BB" ma:contentTypeVersion="12" ma:contentTypeDescription="Create a new document." ma:contentTypeScope="" ma:versionID="4a5d80f781a12a629ca69de36a1486c3">
  <xsd:schema xmlns:xsd="http://www.w3.org/2001/XMLSchema" xmlns:xs="http://www.w3.org/2001/XMLSchema" xmlns:p="http://schemas.microsoft.com/office/2006/metadata/properties" xmlns:ns1="http://schemas.microsoft.com/sharepoint/v3" xmlns:ns3="87d57be2-ea68-4515-89fd-c7cc3f2e1d0e" xmlns:ns4="29236ab4-09db-47f9-b6eb-80f0c1a3897f" targetNamespace="http://schemas.microsoft.com/office/2006/metadata/properties" ma:root="true" ma:fieldsID="426a927ef7ab2ffb3b34a078b0a08678" ns1:_="" ns3:_="" ns4:_="">
    <xsd:import namespace="http://schemas.microsoft.com/sharepoint/v3"/>
    <xsd:import namespace="87d57be2-ea68-4515-89fd-c7cc3f2e1d0e"/>
    <xsd:import namespace="29236ab4-09db-47f9-b6eb-80f0c1a3897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57be2-ea68-4515-89fd-c7cc3f2e1d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36ab4-09db-47f9-b6eb-80f0c1a389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D6FBD23-93F7-4098-91B6-B78AAECA96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7d57be2-ea68-4515-89fd-c7cc3f2e1d0e"/>
    <ds:schemaRef ds:uri="29236ab4-09db-47f9-b6eb-80f0c1a389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45D53A-AFE8-4D9D-96D0-7EF8CBC238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E84DC8-983D-47C6-803C-7F99EA01E302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7d57be2-ea68-4515-89fd-c7cc3f2e1d0e"/>
    <ds:schemaRef ds:uri="http://purl.org/dc/elements/1.1/"/>
    <ds:schemaRef ds:uri="http://schemas.microsoft.com/office/2006/metadata/properties"/>
    <ds:schemaRef ds:uri="29236ab4-09db-47f9-b6eb-80f0c1a3897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25208</TotalTime>
  <Words>1160</Words>
  <Application>Microsoft Office PowerPoint</Application>
  <PresentationFormat>Widescreen</PresentationFormat>
  <Paragraphs>169</Paragraphs>
  <Slides>26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Ericson</dc:creator>
  <cp:lastModifiedBy>Alex Ericson</cp:lastModifiedBy>
  <cp:revision>87</cp:revision>
  <dcterms:created xsi:type="dcterms:W3CDTF">2020-08-17T10:12:37Z</dcterms:created>
  <dcterms:modified xsi:type="dcterms:W3CDTF">2020-09-08T15:12:35Z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0x0101008CDEC3AA658BF345BD9591BEA44B28BB</vt:lpwstr>
  </property>
</Properties>
</file>